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F0793-825F-E2EC-9280-50440FC297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64EC04-39EB-B1C9-E9D0-286EA83B77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1494A3-EEEE-5EF0-0CB5-49D736DFC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CE49D-5D8F-4B33-B59F-3458B2431B7F}" type="datetimeFigureOut">
              <a:rPr lang="en-NZ" smtClean="0"/>
              <a:t>3/06/2026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B8F684-7BBD-E91D-039D-3A536F49A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E5ADDB-60E9-DE43-6642-61839B561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6EAF9-B66B-4149-A262-03905DC5F0B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56493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3668A-DA5D-770F-84AE-9229EFB47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402A8D-F1CA-6316-7014-95036328CF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823599-CCC0-1DB6-941E-F9BE36315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CE49D-5D8F-4B33-B59F-3458B2431B7F}" type="datetimeFigureOut">
              <a:rPr lang="en-NZ" smtClean="0"/>
              <a:t>3/06/2026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D45E58-9C0A-FAD0-0807-1E267C835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2C389B-3321-6F29-167D-51AF8A249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6EAF9-B66B-4149-A262-03905DC5F0B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73869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6ABC13-74BE-6284-FD58-EA6DC4AACC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4AA513-29CA-2847-F473-938154A7CA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319847-7D77-B26A-56B8-8BC68A09B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CE49D-5D8F-4B33-B59F-3458B2431B7F}" type="datetimeFigureOut">
              <a:rPr lang="en-NZ" smtClean="0"/>
              <a:t>3/06/2026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325F08-0ECB-B273-BB7C-A06D69B1A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6B0AD3-622B-AA8A-3127-71BD662C7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6EAF9-B66B-4149-A262-03905DC5F0B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95435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C9FEF-7FFA-5500-9A60-9CE96414C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BA17B6-4A8C-4D31-EFF6-6A99365644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4C8935-C014-AC31-F2D7-8CCE6C68F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CE49D-5D8F-4B33-B59F-3458B2431B7F}" type="datetimeFigureOut">
              <a:rPr lang="en-NZ" smtClean="0"/>
              <a:t>3/06/2026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44B533-4CC5-8C44-29BA-D5CF88D7E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D6FA28-33CE-71D8-20E4-B2A717C28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6EAF9-B66B-4149-A262-03905DC5F0B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62194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B3701-F673-952F-CEFC-669B905E0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CA25A7-EBE0-39A0-B653-08D4C4F6C4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2B7347-CC76-F372-2810-A857CB795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CE49D-5D8F-4B33-B59F-3458B2431B7F}" type="datetimeFigureOut">
              <a:rPr lang="en-NZ" smtClean="0"/>
              <a:t>3/06/2026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F9C185-3BFA-125A-7528-48737F9C6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2F022F-C5E7-6C00-0AD6-D5AA3EE8C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6EAF9-B66B-4149-A262-03905DC5F0B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31777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4BE948-58C2-7DA5-04E9-D3C693970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262D19-5D34-C67A-7AE6-E2E0E879C4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A188E4-CC61-01BA-BF3C-CB0333BB5F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D3E972-E889-B463-3205-3DE842A08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CE49D-5D8F-4B33-B59F-3458B2431B7F}" type="datetimeFigureOut">
              <a:rPr lang="en-NZ" smtClean="0"/>
              <a:t>3/06/2026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DB672D-0BC6-715F-91C4-EFED40145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FC9990-8D68-BF60-7457-CBE7686A7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6EAF9-B66B-4149-A262-03905DC5F0B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00191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56C93-4492-0571-93B7-65E8089251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A9ACD9-A54E-5B83-8B90-421449C657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592F40-F67A-6F90-30D3-2E454A21BE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421C6CF-92D9-58A9-2575-D81EC64C08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561E5D-83D4-E3DF-B02F-4DEE11AE88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4F150D8-CF30-9141-3328-14CBAE1CC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CE49D-5D8F-4B33-B59F-3458B2431B7F}" type="datetimeFigureOut">
              <a:rPr lang="en-NZ" smtClean="0"/>
              <a:t>3/06/2026</a:t>
            </a:fld>
            <a:endParaRPr lang="en-N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EB4BA00-512E-9F20-854E-DDE62646B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A4DA76B-D3D8-59BA-28A1-3789858E9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6EAF9-B66B-4149-A262-03905DC5F0B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15222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1FBC4-2291-64AB-8593-D06F8CBD0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06189F2-406A-E156-4E7E-8756BFE4A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CE49D-5D8F-4B33-B59F-3458B2431B7F}" type="datetimeFigureOut">
              <a:rPr lang="en-NZ" smtClean="0"/>
              <a:t>3/06/2026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B17083-B849-C221-A83E-6015C8E0F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EF421C-4D67-BC2A-E127-84760F89D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6EAF9-B66B-4149-A262-03905DC5F0B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55559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6DF51B3-9DC8-F5C1-BBD4-C2E0EF480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CE49D-5D8F-4B33-B59F-3458B2431B7F}" type="datetimeFigureOut">
              <a:rPr lang="en-NZ" smtClean="0"/>
              <a:t>3/06/2026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A2DA85-B803-1002-751B-CDF233E07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E19BF5-3C69-F320-B0CF-C3297D0CB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6EAF9-B66B-4149-A262-03905DC5F0B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03879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6F7FB9-6262-F32D-93EC-34F5B9574C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5376C9-C978-1D86-58C2-4FAD65961C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EB2575-5F73-E28E-03D1-0AE8BA9C4A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0FCC2D-6C56-4CE2-DE25-9DCC0E1AF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CE49D-5D8F-4B33-B59F-3458B2431B7F}" type="datetimeFigureOut">
              <a:rPr lang="en-NZ" smtClean="0"/>
              <a:t>3/06/2026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B044BD-E67B-A662-FAD1-3E142AABF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C80680-49D1-10BE-6C54-29EFA5A91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6EAF9-B66B-4149-A262-03905DC5F0B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618881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5D56B0-D414-F46F-397F-080308AAD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81DB722-BDF7-B57C-1F20-C2336A8A66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AD4BEA-E296-2315-7F39-CC020562DF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40932A-DAA0-2968-7F06-A97DA3B10C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CE49D-5D8F-4B33-B59F-3458B2431B7F}" type="datetimeFigureOut">
              <a:rPr lang="en-NZ" smtClean="0"/>
              <a:t>3/06/2026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F805A3-DFB9-400C-424B-259561B3F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AA6EEB-E005-3BFF-1FB2-035DBB1F2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6EAF9-B66B-4149-A262-03905DC5F0B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75532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5F1FA1-A131-6A1E-32F7-A58486610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FEBE8D-BA67-9179-9E85-22663FDBFD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F9F083-A1FE-DB12-395A-F3D7CCD0FC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F3CE49D-5D8F-4B33-B59F-3458B2431B7F}" type="datetimeFigureOut">
              <a:rPr lang="en-NZ" smtClean="0"/>
              <a:t>3/06/2026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B1DC53-BF9F-C22E-7AA8-6AD584FA26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5DF6D3-FD8D-CF21-4FC2-377C8EBF3B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66EAF9-B66B-4149-A262-03905DC5F0B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510011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A1C01-6971-6DF8-0924-E6B4AC6B3FB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dirty="0"/>
              <a:t>Standards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5D56A4-ECCC-0FA1-22F5-7D0ABE8CF2B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NZ" dirty="0"/>
              <a:t>Australia and New Zealand</a:t>
            </a:r>
          </a:p>
        </p:txBody>
      </p:sp>
    </p:spTree>
    <p:extLst>
      <p:ext uri="{BB962C8B-B14F-4D97-AF65-F5344CB8AC3E}">
        <p14:creationId xmlns:p14="http://schemas.microsoft.com/office/powerpoint/2010/main" val="1483047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12A61-7297-DBD1-2B16-4C71F9B65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Standards Australia Working Groups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6209D4-59A2-A5D5-5FF7-0D7099DDC9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EL-010 Overhead Lines</a:t>
            </a:r>
          </a:p>
          <a:p>
            <a:r>
              <a:rPr lang="en-NZ" dirty="0"/>
              <a:t>EL-024 Protection Against Lightning</a:t>
            </a:r>
          </a:p>
          <a:p>
            <a:r>
              <a:rPr lang="en-NZ" dirty="0"/>
              <a:t>EL-043 High Voltage Insulators</a:t>
            </a:r>
          </a:p>
          <a:p>
            <a:r>
              <a:rPr lang="en-NZ" dirty="0"/>
              <a:t>EL-052 Electrical Energy Networks, Construction and Operation</a:t>
            </a:r>
          </a:p>
          <a:p>
            <a:endParaRPr lang="en-NZ" dirty="0"/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986153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EC009-8A43-B18C-63BD-7E91E1451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EL-052 Electrical Energy Networks, Construction and Operation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06B571-E7D1-EE03-3CC8-F7CB1163C8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en-NZ" dirty="0"/>
              <a:t>Sponsors</a:t>
            </a:r>
          </a:p>
          <a:p>
            <a:pPr lvl="2"/>
            <a:r>
              <a:rPr lang="en-NZ" dirty="0"/>
              <a:t>Electric Energy Society of Australia</a:t>
            </a:r>
          </a:p>
          <a:p>
            <a:pPr lvl="2"/>
            <a:r>
              <a:rPr lang="en-NZ" dirty="0"/>
              <a:t>NSW Department of Primary Industries and Regional Development</a:t>
            </a:r>
          </a:p>
          <a:p>
            <a:pPr lvl="2"/>
            <a:r>
              <a:rPr lang="en-NZ" dirty="0"/>
              <a:t>Energy Networks Australia</a:t>
            </a:r>
          </a:p>
          <a:p>
            <a:pPr lvl="2"/>
            <a:r>
              <a:rPr lang="en-NZ" dirty="0" err="1"/>
              <a:t>NEXTgen</a:t>
            </a:r>
            <a:endParaRPr lang="en-NZ" dirty="0"/>
          </a:p>
          <a:p>
            <a:pPr lvl="2"/>
            <a:r>
              <a:rPr lang="en-NZ" dirty="0"/>
              <a:t>Electrical Regulatory Authorities Council, Australia</a:t>
            </a:r>
          </a:p>
          <a:p>
            <a:pPr lvl="2"/>
            <a:r>
              <a:rPr lang="en-NZ" dirty="0"/>
              <a:t>Communications, Electrical and Plumbing Union - Electrical Division</a:t>
            </a:r>
          </a:p>
          <a:p>
            <a:pPr lvl="2"/>
            <a:r>
              <a:rPr lang="en-NZ" dirty="0"/>
              <a:t>National Electrical and Communications Association</a:t>
            </a:r>
          </a:p>
          <a:p>
            <a:pPr lvl="2"/>
            <a:r>
              <a:rPr lang="en-NZ" dirty="0"/>
              <a:t>Electrical Regulatory Authorities Council, Australia</a:t>
            </a:r>
          </a:p>
          <a:p>
            <a:pPr lvl="2"/>
            <a:r>
              <a:rPr lang="en-NZ" dirty="0"/>
              <a:t>Engineers Australia</a:t>
            </a:r>
          </a:p>
          <a:p>
            <a:pPr lvl="2"/>
            <a:r>
              <a:rPr lang="en-NZ" dirty="0"/>
              <a:t>Electricity Engineers Association of New Zealand – Carl Rathbone</a:t>
            </a:r>
          </a:p>
          <a:p>
            <a:pPr lvl="2"/>
            <a:r>
              <a:rPr lang="en-NZ" dirty="0"/>
              <a:t>Concrete NZ – Ross McLennan</a:t>
            </a:r>
          </a:p>
          <a:p>
            <a:pPr lvl="1"/>
            <a:r>
              <a:rPr lang="en-NZ" dirty="0"/>
              <a:t>This group has final voting rights to approve a new or </a:t>
            </a:r>
            <a:r>
              <a:rPr lang="en-NZ"/>
              <a:t>revised standard</a:t>
            </a:r>
            <a:endParaRPr lang="en-NZ" dirty="0"/>
          </a:p>
          <a:p>
            <a:pPr lvl="1"/>
            <a:r>
              <a:rPr lang="en-NZ" dirty="0"/>
              <a:t>New Zealand must have a minimum of two non profit groups to vote</a:t>
            </a:r>
          </a:p>
          <a:p>
            <a:pPr lvl="1"/>
            <a:endParaRPr lang="en-NZ" dirty="0"/>
          </a:p>
          <a:p>
            <a:pPr lvl="1"/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442361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270DF-B019-298C-A0CB-C55C9B42E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EL-052 Sub Committees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1E80ADFF-9B82-EFD4-B475-8FCE735F0AD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551571"/>
            <a:ext cx="9558528" cy="486287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EL-052-00-01 Revision of AS 5804 Parts 1 to 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EL-052-01 High-voltage Live Working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EL-052-02 Low-voltage Polarity Testing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EL-052-03 Waterways Crossings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EL-052-04 Advisory Panel for IEC TC 78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EL-052-05 Design of Overhead Electrical Lines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EL-052-05-01 Structural and Mechanical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EL-052-05-02 Electrical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EL-052-05-03 Conductors and Earth Wires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EL-052-05-04 Steering committee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EL-052-05-05 Handbook Working Group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EL-052-06 IEC TC 11 Liaison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EL-052-08 HB331 Revision Working Group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EL-052-09-01 Peer Review Group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4005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F5DDE-E3AC-858C-5A01-4F0A21D75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AS/NZS7000:2016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AB8262-F301-BB7F-E79A-52A39587C7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EL-052-05 Design of Overhead lines</a:t>
            </a:r>
          </a:p>
          <a:p>
            <a:r>
              <a:rPr lang="en-NZ" dirty="0"/>
              <a:t>Made up of industry experts from </a:t>
            </a:r>
            <a:r>
              <a:rPr lang="en-NZ" dirty="0" err="1"/>
              <a:t>Aust</a:t>
            </a:r>
            <a:r>
              <a:rPr lang="en-NZ" dirty="0"/>
              <a:t> and NZ</a:t>
            </a:r>
          </a:p>
          <a:p>
            <a:r>
              <a:rPr lang="en-NZ" dirty="0"/>
              <a:t>New Zealand Members</a:t>
            </a:r>
          </a:p>
          <a:p>
            <a:pPr lvl="1"/>
            <a:r>
              <a:rPr lang="en-NZ" dirty="0"/>
              <a:t>Carl Rathbone - OLENZ Ltd</a:t>
            </a:r>
          </a:p>
          <a:p>
            <a:pPr lvl="1"/>
            <a:r>
              <a:rPr lang="en-NZ" dirty="0"/>
              <a:t>Mitch Graham – Unison Ltd</a:t>
            </a:r>
          </a:p>
          <a:p>
            <a:pPr lvl="1"/>
            <a:r>
              <a:rPr lang="en-NZ" dirty="0"/>
              <a:t>Ross McLennan - Busck Prestressed Concrete Ltd</a:t>
            </a:r>
          </a:p>
          <a:p>
            <a:pPr lvl="1"/>
            <a:endParaRPr lang="en-NZ" dirty="0"/>
          </a:p>
          <a:p>
            <a:r>
              <a:rPr lang="en-NZ" dirty="0"/>
              <a:t>80% Draft due April 2027</a:t>
            </a:r>
          </a:p>
          <a:p>
            <a:r>
              <a:rPr lang="en-NZ" dirty="0"/>
              <a:t>Completion date April 2028</a:t>
            </a:r>
          </a:p>
        </p:txBody>
      </p:sp>
    </p:spTree>
    <p:extLst>
      <p:ext uri="{BB962C8B-B14F-4D97-AF65-F5344CB8AC3E}">
        <p14:creationId xmlns:p14="http://schemas.microsoft.com/office/powerpoint/2010/main" val="40167986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CA7B7F-64DB-DCE8-4377-DD630FCC3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Tasks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6ECA0F0-6E11-9D7A-8192-D265BD42CA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2752" y="1624457"/>
            <a:ext cx="10515600" cy="4351338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en-AU" cap="all" dirty="0"/>
              <a:t>Review approx. 150 revisions, broken into following groups;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AU" dirty="0"/>
              <a:t>Snow and Ice</a:t>
            </a:r>
            <a:endParaRPr lang="en-NZ" dirty="0">
              <a:solidFill>
                <a:srgbClr val="000000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AU" dirty="0"/>
              <a:t>Composite Poles, Concrete Poles and Steel Poles</a:t>
            </a:r>
            <a:endParaRPr lang="en-NZ" dirty="0">
              <a:solidFill>
                <a:srgbClr val="000000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AU" dirty="0"/>
              <a:t>Wind Load</a:t>
            </a:r>
            <a:endParaRPr lang="en-NZ" dirty="0">
              <a:solidFill>
                <a:srgbClr val="000000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AU" dirty="0"/>
              <a:t>Timber Pole Strengths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AU" dirty="0"/>
              <a:t>Composite Insulators</a:t>
            </a:r>
            <a:endParaRPr lang="en-NZ" dirty="0">
              <a:solidFill>
                <a:srgbClr val="000000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AU" dirty="0"/>
              <a:t>Loads, structure, foundations</a:t>
            </a:r>
            <a:endParaRPr lang="en-NZ" dirty="0">
              <a:solidFill>
                <a:srgbClr val="000000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2722292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E88C6-0226-0801-3206-E62398D516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Wind 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45C868-C2AD-11A8-7DE9-A44E569CB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2752" y="1435126"/>
            <a:ext cx="10515600" cy="4351338"/>
          </a:xfrm>
        </p:spPr>
        <p:txBody>
          <a:bodyPr/>
          <a:lstStyle/>
          <a:p>
            <a:r>
              <a:rPr lang="en-NZ" dirty="0"/>
              <a:t>AS/NZS1170.2 or AS/NZS7000? </a:t>
            </a:r>
          </a:p>
          <a:p>
            <a:r>
              <a:rPr lang="en-NZ" dirty="0"/>
              <a:t>AS/NZS1170.2:2021 Scope 1.1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136CD39-1BAA-D9F1-B698-1AC748E843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192" y="2449965"/>
            <a:ext cx="7478169" cy="317226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E960E98-EE7A-E5EE-154C-33B52C6735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5622233"/>
            <a:ext cx="7191375" cy="724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61743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66219-7546-1B93-5F87-F70DA13EA5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AS/NZS7000 Appendix 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07D109-2E05-E145-CB1C-A1ED5DCC62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NZ" sz="4400" dirty="0"/>
              <a:t>AS/NZS 1170.2 provides regional wind speeds for various return periods.</a:t>
            </a:r>
          </a:p>
          <a:p>
            <a:pPr marL="0" indent="0">
              <a:buNone/>
            </a:pPr>
            <a:r>
              <a:rPr lang="en-NZ" sz="4400" dirty="0"/>
              <a:t>The design site wind speed shall be taken as—</a:t>
            </a:r>
          </a:p>
          <a:p>
            <a:pPr marL="0" indent="0">
              <a:buNone/>
            </a:pPr>
            <a:r>
              <a:rPr lang="en-NZ" sz="4400" dirty="0" err="1"/>
              <a:t>Vsit</a:t>
            </a:r>
            <a:r>
              <a:rPr lang="en-NZ" sz="4400" dirty="0"/>
              <a:t>,</a:t>
            </a:r>
            <a:r>
              <a:rPr lang="el-GR" sz="4400" dirty="0"/>
              <a:t>β = </a:t>
            </a:r>
            <a:r>
              <a:rPr lang="en-NZ" sz="4400" dirty="0"/>
              <a:t>VR Md </a:t>
            </a:r>
            <a:r>
              <a:rPr lang="en-NZ" sz="4400" dirty="0" err="1"/>
              <a:t>Mz,cat</a:t>
            </a:r>
            <a:r>
              <a:rPr lang="en-NZ" sz="4400" dirty="0"/>
              <a:t> Ms Mt where</a:t>
            </a:r>
          </a:p>
          <a:p>
            <a:pPr marL="0" indent="0">
              <a:buNone/>
            </a:pPr>
            <a:r>
              <a:rPr lang="en-NZ" sz="4400" dirty="0" err="1"/>
              <a:t>Mz,cat</a:t>
            </a:r>
            <a:r>
              <a:rPr lang="en-NZ" sz="4400" dirty="0"/>
              <a:t> = gust wind speed multiplier for terrain category at height z.</a:t>
            </a:r>
          </a:p>
          <a:p>
            <a:pPr marL="0" indent="0">
              <a:buNone/>
            </a:pPr>
            <a:r>
              <a:rPr lang="en-NZ" sz="4400" dirty="0"/>
              <a:t>See AS/NZS 1170.2, for all regions use Table 4.1(A)</a:t>
            </a:r>
          </a:p>
          <a:p>
            <a:pPr marL="0" indent="0">
              <a:buNone/>
            </a:pPr>
            <a:r>
              <a:rPr lang="en-NZ" sz="4400" dirty="0"/>
              <a:t>Md wind direction multiplier. See AS/NZS 1170.2</a:t>
            </a:r>
          </a:p>
          <a:p>
            <a:pPr marL="0" indent="0">
              <a:buNone/>
            </a:pPr>
            <a:r>
              <a:rPr lang="en-NZ" sz="4400" dirty="0"/>
              <a:t>Ms = shielding multiplier. See AS/NZS 1170.2</a:t>
            </a:r>
          </a:p>
          <a:p>
            <a:pPr marL="0" indent="0">
              <a:buNone/>
            </a:pPr>
            <a:r>
              <a:rPr lang="en-NZ" sz="4400" dirty="0"/>
              <a:t>Mt = topographic multiplier for gust wind speed. See AS/NZS 1170.2</a:t>
            </a:r>
          </a:p>
          <a:p>
            <a:pPr marL="0" indent="0">
              <a:buNone/>
            </a:pPr>
            <a:r>
              <a:rPr lang="en-NZ" sz="4400" dirty="0"/>
              <a:t>VR = basic regional wind velocity for the region corresponding to the selected</a:t>
            </a:r>
          </a:p>
          <a:p>
            <a:pPr marL="0" indent="0">
              <a:buNone/>
            </a:pPr>
            <a:r>
              <a:rPr lang="en-NZ" sz="4400" dirty="0"/>
              <a:t>return period wind. See AS/NZS 1170.2</a:t>
            </a:r>
          </a:p>
          <a:p>
            <a:pPr marL="0" indent="0">
              <a:buNone/>
            </a:pPr>
            <a:r>
              <a:rPr lang="en-NZ" sz="4400" dirty="0"/>
              <a:t>Designers should be aware that changing land usage may alter the terrain category.</a:t>
            </a:r>
          </a:p>
          <a:p>
            <a:pPr marL="0" indent="0">
              <a:buNone/>
            </a:pPr>
            <a:r>
              <a:rPr lang="en-NZ" sz="4400" dirty="0"/>
              <a:t>z for the conductors shall be taken as the average conductor height or the average</a:t>
            </a:r>
          </a:p>
          <a:p>
            <a:pPr marL="0" indent="0">
              <a:buNone/>
            </a:pPr>
            <a:r>
              <a:rPr lang="en-NZ" sz="4400" dirty="0"/>
              <a:t>attachment height.</a:t>
            </a:r>
          </a:p>
          <a:p>
            <a:pPr marL="0" indent="0">
              <a:buNone/>
            </a:pPr>
            <a:r>
              <a:rPr lang="en-NZ" sz="4400" dirty="0"/>
              <a:t>z for structures under 50 m in height may be taken at the 2/3 structure height or at the</a:t>
            </a:r>
          </a:p>
          <a:p>
            <a:pPr marL="0" indent="0">
              <a:buNone/>
            </a:pPr>
            <a:r>
              <a:rPr lang="en-NZ" sz="4400" dirty="0"/>
              <a:t>centre of each panel in lattice towers.</a:t>
            </a:r>
          </a:p>
          <a:p>
            <a:pPr marL="0" indent="0">
              <a:buNone/>
            </a:pPr>
            <a:r>
              <a:rPr lang="en-NZ" sz="4400" dirty="0"/>
              <a:t>Md &lt; 1.0 may be applied when determining design loads for sections of lines.</a:t>
            </a:r>
          </a:p>
          <a:p>
            <a:pPr marL="0" indent="0">
              <a:buNone/>
            </a:pPr>
            <a:r>
              <a:rPr lang="en-NZ" sz="4400" dirty="0"/>
              <a:t>Ms is normally taken as 1.0.</a:t>
            </a:r>
          </a:p>
          <a:p>
            <a:pPr marL="0" indent="0">
              <a:buNone/>
            </a:pPr>
            <a:endParaRPr lang="en-NZ" sz="6200" dirty="0"/>
          </a:p>
          <a:p>
            <a:r>
              <a:rPr lang="en-NZ" sz="7200" dirty="0"/>
              <a:t>Note, the climate change multiplier, Mc, applied in AS/NZS 1170.2:2021 is not in AS/NZS 7000:2016</a:t>
            </a:r>
          </a:p>
          <a:p>
            <a:r>
              <a:rPr lang="en-NZ" sz="7200" dirty="0" err="1"/>
              <a:t>Mzcat</a:t>
            </a:r>
            <a:r>
              <a:rPr lang="en-NZ" sz="7200" dirty="0"/>
              <a:t> being reviewed for </a:t>
            </a:r>
            <a:r>
              <a:rPr lang="en-NZ" sz="7200"/>
              <a:t>overhead lines</a:t>
            </a:r>
            <a:endParaRPr lang="en-NZ" sz="7200" dirty="0"/>
          </a:p>
        </p:txBody>
      </p:sp>
    </p:spTree>
    <p:extLst>
      <p:ext uri="{BB962C8B-B14F-4D97-AF65-F5344CB8AC3E}">
        <p14:creationId xmlns:p14="http://schemas.microsoft.com/office/powerpoint/2010/main" val="2027140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523</Words>
  <Application>Microsoft Office PowerPoint</Application>
  <PresentationFormat>Widescreen</PresentationFormat>
  <Paragraphs>80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Helvetica</vt:lpstr>
      <vt:lpstr>Office Theme</vt:lpstr>
      <vt:lpstr>Standards</vt:lpstr>
      <vt:lpstr>Standards Australia Working Groups</vt:lpstr>
      <vt:lpstr>EL-052 Electrical Energy Networks, Construction and Operation</vt:lpstr>
      <vt:lpstr>EL-052 Sub Committees</vt:lpstr>
      <vt:lpstr>AS/NZS7000:2016 Review</vt:lpstr>
      <vt:lpstr>Tasks</vt:lpstr>
      <vt:lpstr>Wind Actions</vt:lpstr>
      <vt:lpstr>AS/NZS7000 Appendix B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Ross McLennan</dc:creator>
  <cp:lastModifiedBy>Suzanne Thurlow</cp:lastModifiedBy>
  <cp:revision>15</cp:revision>
  <dcterms:created xsi:type="dcterms:W3CDTF">2026-05-11T21:24:15Z</dcterms:created>
  <dcterms:modified xsi:type="dcterms:W3CDTF">2026-06-02T23:15:08Z</dcterms:modified>
</cp:coreProperties>
</file>